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sldIdLst>
    <p:sldId id="272" r:id="rId2"/>
    <p:sldId id="27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82" r:id="rId13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190" algn="l" rtl="0" eaLnBrk="0" fontAlgn="base" hangingPunct="0">
      <a:spcBef>
        <a:spcPct val="0"/>
      </a:spcBef>
      <a:spcAft>
        <a:spcPct val="0"/>
      </a:spcAft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380" algn="l" rtl="0" eaLnBrk="0" fontAlgn="base" hangingPunct="0">
      <a:spcBef>
        <a:spcPct val="0"/>
      </a:spcBef>
      <a:spcAft>
        <a:spcPct val="0"/>
      </a:spcAft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570" algn="l" rtl="0" eaLnBrk="0" fontAlgn="base" hangingPunct="0">
      <a:spcBef>
        <a:spcPct val="0"/>
      </a:spcBef>
      <a:spcAft>
        <a:spcPct val="0"/>
      </a:spcAft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760" algn="l" rtl="0" eaLnBrk="0" fontAlgn="base" hangingPunct="0">
      <a:spcBef>
        <a:spcPct val="0"/>
      </a:spcBef>
      <a:spcAft>
        <a:spcPct val="0"/>
      </a:spcAft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5950" algn="l" defTabSz="914380" rtl="0" eaLnBrk="1" latinLnBrk="0" hangingPunct="1"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140" algn="l" defTabSz="914380" rtl="0" eaLnBrk="1" latinLnBrk="0" hangingPunct="1"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330" algn="l" defTabSz="914380" rtl="0" eaLnBrk="1" latinLnBrk="0" hangingPunct="1"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520" algn="l" defTabSz="914380" rtl="0" eaLnBrk="1" latinLnBrk="0" hangingPunct="1"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2952"/>
    <a:srgbClr val="3C3C3C"/>
    <a:srgbClr val="909090"/>
    <a:srgbClr val="DFDFDF"/>
    <a:srgbClr val="52BEB0"/>
    <a:srgbClr val="62C8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756" y="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3/17/2019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8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7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6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5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4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3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2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</p:spPr>
        <p:txBody>
          <a:bodyPr lIns="91438" tIns="45718" rIns="91438" bIns="45718"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6"/>
          </a:xfrm>
          <a:prstGeom prst="rect">
            <a:avLst/>
          </a:prstGeom>
        </p:spPr>
        <p:txBody>
          <a:bodyPr lIns="91438" tIns="45718" rIns="91438" bIns="45718"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190" indent="0" algn="ctr">
              <a:buNone/>
              <a:defRPr sz="1900"/>
            </a:lvl2pPr>
            <a:lvl3pPr marL="914380" indent="0" algn="ctr">
              <a:buNone/>
              <a:defRPr sz="1900"/>
            </a:lvl3pPr>
            <a:lvl4pPr marL="1371570" indent="0" algn="ctr">
              <a:buNone/>
              <a:defRPr sz="1700"/>
            </a:lvl4pPr>
            <a:lvl5pPr marL="1828760" indent="0" algn="ctr">
              <a:buNone/>
              <a:defRPr sz="1700"/>
            </a:lvl5pPr>
            <a:lvl6pPr marL="2285950" indent="0" algn="ctr">
              <a:buNone/>
              <a:defRPr sz="1700"/>
            </a:lvl6pPr>
            <a:lvl7pPr marL="2743140" indent="0" algn="ctr">
              <a:buNone/>
              <a:defRPr sz="1700"/>
            </a:lvl7pPr>
            <a:lvl8pPr marL="3200330" indent="0" algn="ctr">
              <a:buNone/>
              <a:defRPr sz="1700"/>
            </a:lvl8pPr>
            <a:lvl9pPr marL="3657520" indent="0" algn="ctr">
              <a:buNone/>
              <a:defRPr sz="1700"/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8676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eaVert"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618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1" y="730250"/>
            <a:ext cx="5257800" cy="11623676"/>
          </a:xfrm>
          <a:prstGeom prst="rect">
            <a:avLst/>
          </a:prstGeom>
        </p:spPr>
        <p:txBody>
          <a:bodyPr vert="eaVert"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1" y="730250"/>
            <a:ext cx="15621000" cy="11623676"/>
          </a:xfrm>
          <a:prstGeom prst="rect">
            <a:avLst/>
          </a:prstGeom>
        </p:spPr>
        <p:txBody>
          <a:bodyPr vert="eaVert"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436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422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699" y="3419474"/>
            <a:ext cx="21031200" cy="5705476"/>
          </a:xfrm>
          <a:prstGeom prst="rect">
            <a:avLst/>
          </a:prstGeom>
        </p:spPr>
        <p:txBody>
          <a:bodyPr lIns="91438" tIns="45718" rIns="91438" bIns="45718"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699" y="9178926"/>
            <a:ext cx="21031200" cy="3000376"/>
          </a:xfrm>
          <a:prstGeom prst="rect">
            <a:avLst/>
          </a:prstGeom>
        </p:spPr>
        <p:txBody>
          <a:bodyPr lIns="91438" tIns="45718" rIns="91438" bIns="45718"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190" indent="0">
              <a:buNone/>
              <a:defRPr sz="1900"/>
            </a:lvl2pPr>
            <a:lvl3pPr marL="914380" indent="0">
              <a:buNone/>
              <a:defRPr sz="1900"/>
            </a:lvl3pPr>
            <a:lvl4pPr marL="1371570" indent="0">
              <a:buNone/>
              <a:defRPr sz="1700"/>
            </a:lvl4pPr>
            <a:lvl5pPr marL="1828760" indent="0">
              <a:buNone/>
              <a:defRPr sz="1700"/>
            </a:lvl5pPr>
            <a:lvl6pPr marL="2285950" indent="0">
              <a:buNone/>
              <a:defRPr sz="1700"/>
            </a:lvl6pPr>
            <a:lvl7pPr marL="2743140" indent="0">
              <a:buNone/>
              <a:defRPr sz="1700"/>
            </a:lvl7pPr>
            <a:lvl8pPr marL="3200330" indent="0">
              <a:buNone/>
              <a:defRPr sz="1700"/>
            </a:lvl8pPr>
            <a:lvl9pPr marL="3657520" indent="0">
              <a:buNone/>
              <a:defRPr sz="17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05062643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1" y="3651250"/>
            <a:ext cx="10439400" cy="8702676"/>
          </a:xfrm>
          <a:prstGeom prst="rect">
            <a:avLst/>
          </a:prstGeom>
        </p:spPr>
        <p:txBody>
          <a:bodyPr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1" y="3651250"/>
            <a:ext cx="10439400" cy="8702676"/>
          </a:xfrm>
          <a:prstGeom prst="rect">
            <a:avLst/>
          </a:prstGeom>
        </p:spPr>
        <p:txBody>
          <a:bodyPr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41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</p:spPr>
        <p:txBody>
          <a:bodyPr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7" y="3362327"/>
            <a:ext cx="10315576" cy="1647826"/>
          </a:xfrm>
          <a:prstGeom prst="rect">
            <a:avLst/>
          </a:prstGeom>
        </p:spPr>
        <p:txBody>
          <a:bodyPr lIns="91438" tIns="45718" rIns="91438" bIns="45718"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190" indent="0">
              <a:buNone/>
              <a:defRPr sz="1900" b="1"/>
            </a:lvl2pPr>
            <a:lvl3pPr marL="914380" indent="0">
              <a:buNone/>
              <a:defRPr sz="1900" b="1"/>
            </a:lvl3pPr>
            <a:lvl4pPr marL="1371570" indent="0">
              <a:buNone/>
              <a:defRPr sz="1700" b="1"/>
            </a:lvl4pPr>
            <a:lvl5pPr marL="1828760" indent="0">
              <a:buNone/>
              <a:defRPr sz="1700" b="1"/>
            </a:lvl5pPr>
            <a:lvl6pPr marL="2285950" indent="0">
              <a:buNone/>
              <a:defRPr sz="1700" b="1"/>
            </a:lvl6pPr>
            <a:lvl7pPr marL="2743140" indent="0">
              <a:buNone/>
              <a:defRPr sz="1700" b="1"/>
            </a:lvl7pPr>
            <a:lvl8pPr marL="3200330" indent="0">
              <a:buNone/>
              <a:defRPr sz="1700" b="1"/>
            </a:lvl8pPr>
            <a:lvl9pPr marL="3657520" indent="0">
              <a:buNone/>
              <a:defRPr sz="17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6" cy="7369176"/>
          </a:xfrm>
          <a:prstGeom prst="rect">
            <a:avLst/>
          </a:prstGeom>
        </p:spPr>
        <p:txBody>
          <a:bodyPr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1" y="3362327"/>
            <a:ext cx="10366376" cy="1647826"/>
          </a:xfrm>
          <a:prstGeom prst="rect">
            <a:avLst/>
          </a:prstGeom>
        </p:spPr>
        <p:txBody>
          <a:bodyPr lIns="91438" tIns="45718" rIns="91438" bIns="45718"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190" indent="0">
              <a:buNone/>
              <a:defRPr sz="1900" b="1"/>
            </a:lvl2pPr>
            <a:lvl3pPr marL="914380" indent="0">
              <a:buNone/>
              <a:defRPr sz="1900" b="1"/>
            </a:lvl3pPr>
            <a:lvl4pPr marL="1371570" indent="0">
              <a:buNone/>
              <a:defRPr sz="1700" b="1"/>
            </a:lvl4pPr>
            <a:lvl5pPr marL="1828760" indent="0">
              <a:buNone/>
              <a:defRPr sz="1700" b="1"/>
            </a:lvl5pPr>
            <a:lvl6pPr marL="2285950" indent="0">
              <a:buNone/>
              <a:defRPr sz="1700" b="1"/>
            </a:lvl6pPr>
            <a:lvl7pPr marL="2743140" indent="0">
              <a:buNone/>
              <a:defRPr sz="1700" b="1"/>
            </a:lvl7pPr>
            <a:lvl8pPr marL="3200330" indent="0">
              <a:buNone/>
              <a:defRPr sz="1700" b="1"/>
            </a:lvl8pPr>
            <a:lvl9pPr marL="3657520" indent="0">
              <a:buNone/>
              <a:defRPr sz="17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1" y="5010150"/>
            <a:ext cx="10366376" cy="7369176"/>
          </a:xfrm>
          <a:prstGeom prst="rect">
            <a:avLst/>
          </a:prstGeom>
        </p:spPr>
        <p:txBody>
          <a:bodyPr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935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lIns="91438" tIns="45718" rIns="91438" bIns="45718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9941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55200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6" y="914400"/>
            <a:ext cx="7864475" cy="3200400"/>
          </a:xfrm>
          <a:prstGeom prst="rect">
            <a:avLst/>
          </a:prstGeom>
        </p:spPr>
        <p:txBody>
          <a:bodyPr lIns="91438" tIns="45718" rIns="91438" bIns="45718" anchor="b"/>
          <a:lstStyle>
            <a:lvl1pPr>
              <a:defRPr sz="31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 lIns="91438" tIns="45718" rIns="91438" bIns="45718"/>
          <a:lstStyle>
            <a:lvl1pPr>
              <a:defRPr sz="3100">
                <a:latin typeface="Aleo" panose="020F0502020204030203" pitchFamily="34" charset="0"/>
              </a:defRPr>
            </a:lvl1pPr>
            <a:lvl2pPr>
              <a:defRPr sz="29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1900">
                <a:latin typeface="Aleo" panose="020F0502020204030203" pitchFamily="34" charset="0"/>
              </a:defRPr>
            </a:lvl4pPr>
            <a:lvl5pPr>
              <a:defRPr sz="1900">
                <a:latin typeface="Aleo" panose="020F0502020204030203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6" y="4114800"/>
            <a:ext cx="7864475" cy="7623176"/>
          </a:xfrm>
          <a:prstGeom prst="rect">
            <a:avLst/>
          </a:prstGeom>
        </p:spPr>
        <p:txBody>
          <a:bodyPr lIns="91438" tIns="45718" rIns="91438" bIns="45718"/>
          <a:lstStyle>
            <a:lvl1pPr marL="0" indent="0">
              <a:buNone/>
              <a:defRPr sz="1700">
                <a:latin typeface="Aleo" panose="020F0502020204030203" pitchFamily="34" charset="0"/>
              </a:defRPr>
            </a:lvl1pPr>
            <a:lvl2pPr marL="457190" indent="0">
              <a:buNone/>
              <a:defRPr sz="1400"/>
            </a:lvl2pPr>
            <a:lvl3pPr marL="914380" indent="0">
              <a:buNone/>
              <a:defRPr sz="1200"/>
            </a:lvl3pPr>
            <a:lvl4pPr marL="1371570" indent="0">
              <a:buNone/>
              <a:defRPr sz="1000"/>
            </a:lvl4pPr>
            <a:lvl5pPr marL="1828760" indent="0">
              <a:buNone/>
              <a:defRPr sz="1000"/>
            </a:lvl5pPr>
            <a:lvl6pPr marL="2285950" indent="0">
              <a:buNone/>
              <a:defRPr sz="1000"/>
            </a:lvl6pPr>
            <a:lvl7pPr marL="2743140" indent="0">
              <a:buNone/>
              <a:defRPr sz="1000"/>
            </a:lvl7pPr>
            <a:lvl8pPr marL="3200330" indent="0">
              <a:buNone/>
              <a:defRPr sz="1000"/>
            </a:lvl8pPr>
            <a:lvl9pPr marL="365752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5423038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6" y="914400"/>
            <a:ext cx="7864475" cy="3200400"/>
          </a:xfrm>
          <a:prstGeom prst="rect">
            <a:avLst/>
          </a:prstGeom>
        </p:spPr>
        <p:txBody>
          <a:bodyPr lIns="91438" tIns="45718" rIns="91438" bIns="45718" anchor="b"/>
          <a:lstStyle>
            <a:lvl1pPr>
              <a:defRPr sz="31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 lIns="91438" tIns="45718" rIns="91438" bIns="45718"/>
          <a:lstStyle>
            <a:lvl1pPr marL="0" indent="0">
              <a:buNone/>
              <a:defRPr sz="3100">
                <a:latin typeface="Aleo" panose="020F0502020204030203" pitchFamily="34" charset="0"/>
              </a:defRPr>
            </a:lvl1pPr>
            <a:lvl2pPr marL="457190" indent="0">
              <a:buNone/>
              <a:defRPr sz="2900"/>
            </a:lvl2pPr>
            <a:lvl3pPr marL="914380" indent="0">
              <a:buNone/>
              <a:defRPr sz="2400"/>
            </a:lvl3pPr>
            <a:lvl4pPr marL="1371570" indent="0">
              <a:buNone/>
              <a:defRPr sz="1900"/>
            </a:lvl4pPr>
            <a:lvl5pPr marL="1828760" indent="0">
              <a:buNone/>
              <a:defRPr sz="1900"/>
            </a:lvl5pPr>
            <a:lvl6pPr marL="2285950" indent="0">
              <a:buNone/>
              <a:defRPr sz="1900"/>
            </a:lvl6pPr>
            <a:lvl7pPr marL="2743140" indent="0">
              <a:buNone/>
              <a:defRPr sz="1900"/>
            </a:lvl7pPr>
            <a:lvl8pPr marL="3200330" indent="0">
              <a:buNone/>
              <a:defRPr sz="1900"/>
            </a:lvl8pPr>
            <a:lvl9pPr marL="3657520" indent="0">
              <a:buNone/>
              <a:defRPr sz="19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6" y="4114800"/>
            <a:ext cx="7864475" cy="7623176"/>
          </a:xfrm>
          <a:prstGeom prst="rect">
            <a:avLst/>
          </a:prstGeom>
        </p:spPr>
        <p:txBody>
          <a:bodyPr lIns="91438" tIns="45718" rIns="91438" bIns="45718"/>
          <a:lstStyle>
            <a:lvl1pPr marL="0" indent="0">
              <a:buNone/>
              <a:defRPr sz="1700">
                <a:latin typeface="Aleo" panose="020F0502020204030203" pitchFamily="34" charset="0"/>
              </a:defRPr>
            </a:lvl1pPr>
            <a:lvl2pPr marL="457190" indent="0">
              <a:buNone/>
              <a:defRPr sz="1400"/>
            </a:lvl2pPr>
            <a:lvl3pPr marL="914380" indent="0">
              <a:buNone/>
              <a:defRPr sz="1200"/>
            </a:lvl3pPr>
            <a:lvl4pPr marL="1371570" indent="0">
              <a:buNone/>
              <a:defRPr sz="1000"/>
            </a:lvl4pPr>
            <a:lvl5pPr marL="1828760" indent="0">
              <a:buNone/>
              <a:defRPr sz="1000"/>
            </a:lvl5pPr>
            <a:lvl6pPr marL="2285950" indent="0">
              <a:buNone/>
              <a:defRPr sz="1000"/>
            </a:lvl6pPr>
            <a:lvl7pPr marL="2743140" indent="0">
              <a:buNone/>
              <a:defRPr sz="1000"/>
            </a:lvl7pPr>
            <a:lvl8pPr marL="3200330" indent="0">
              <a:buNone/>
              <a:defRPr sz="1000"/>
            </a:lvl8pPr>
            <a:lvl9pPr marL="365752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94621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7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0" algn="ctr" rtl="0" fontAlgn="base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0" algn="ctr" rtl="0" fontAlgn="base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0" algn="ctr" rtl="0" fontAlgn="base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0" algn="ctr" rtl="0" fontAlgn="base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575" indent="-800082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066" indent="-800082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556" indent="-800082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046" indent="-800082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536" indent="-800082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545" indent="-228595" algn="l" defTabSz="91438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35" indent="-228595" algn="l" defTabSz="91438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25" indent="-228595" algn="l" defTabSz="91438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15" indent="-228595" algn="l" defTabSz="91438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0" algn="l" defTabSz="9143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0" algn="l" defTabSz="9143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0" algn="l" defTabSz="9143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0" algn="l" defTabSz="9143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0" algn="l" defTabSz="9143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0" algn="l" defTabSz="9143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0" algn="l" defTabSz="9143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0" algn="l" defTabSz="9143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9222" name="Rectangle 5"/>
          <p:cNvSpPr>
            <a:spLocks/>
          </p:cNvSpPr>
          <p:nvPr/>
        </p:nvSpPr>
        <p:spPr bwMode="auto">
          <a:xfrm>
            <a:off x="0" y="11144280"/>
            <a:ext cx="24384000" cy="257172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9224" name="Rectangle 7"/>
          <p:cNvSpPr>
            <a:spLocks/>
          </p:cNvSpPr>
          <p:nvPr/>
        </p:nvSpPr>
        <p:spPr bwMode="auto">
          <a:xfrm>
            <a:off x="1030760" y="4985792"/>
            <a:ext cx="2232248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3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H</a:t>
            </a:r>
            <a:r>
              <a:rPr lang="ru-RU" sz="13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азвание</a:t>
            </a:r>
            <a:r>
              <a:rPr lang="ru-RU" sz="13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 проекта</a:t>
            </a:r>
            <a:r>
              <a:rPr lang="ru-RU" sz="13800" b="1" dirty="0" smtClean="0">
                <a:solidFill>
                  <a:srgbClr val="3C3C3C"/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 </a:t>
            </a:r>
            <a:endParaRPr lang="en-US" sz="13800" b="1" dirty="0">
              <a:solidFill>
                <a:srgbClr val="3C3C3C"/>
              </a:solidFill>
              <a:latin typeface="Times New Roman" panose="02020603050405020304" pitchFamily="18" charset="0"/>
              <a:ea typeface="Aleo" panose="020F0502020204030203" pitchFamily="34" charset="0"/>
              <a:cs typeface="Times New Roman" panose="02020603050405020304" pitchFamily="18" charset="0"/>
              <a:sym typeface="Aleo" panose="020F050202020403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8672" y="10176098"/>
            <a:ext cx="5595152" cy="969492"/>
          </a:xfrm>
          <a:prstGeom prst="rect">
            <a:avLst/>
          </a:prstGeom>
          <a:noFill/>
        </p:spPr>
        <p:txBody>
          <a:bodyPr wrap="square" lIns="91438" tIns="45718" rIns="91438" bIns="45718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Dotum" panose="020B0600000101010101" pitchFamily="34" charset="-127"/>
                <a:cs typeface="Times New Roman" panose="02020603050405020304" pitchFamily="18" charset="0"/>
              </a:rPr>
              <a:t>Автор проекта</a:t>
            </a:r>
            <a:endParaRPr lang="ru-RU" dirty="0">
              <a:latin typeface="Times New Roman" panose="02020603050405020304" pitchFamily="18" charset="0"/>
              <a:ea typeface="Dotum" panose="020B0600000101010101" pitchFamily="34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598712" y="1817440"/>
            <a:ext cx="2011292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9300" b="1" dirty="0">
                <a:solidFill>
                  <a:srgbClr val="3C3C3C"/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Ключевые партнеры</a:t>
            </a:r>
            <a:endParaRPr lang="en-US" sz="9300" b="1" dirty="0">
              <a:solidFill>
                <a:srgbClr val="3C3C3C"/>
              </a:solidFill>
              <a:latin typeface="Times New Roman" panose="02020603050405020304" pitchFamily="18" charset="0"/>
              <a:ea typeface="Aleo" panose="020F0502020204030203" pitchFamily="34" charset="0"/>
              <a:cs typeface="Times New Roman" panose="02020603050405020304" pitchFamily="18" charset="0"/>
              <a:sym typeface="Aleo" panose="020F0502020204030203" pitchFamily="34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897824" y="10336646"/>
            <a:ext cx="530525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43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Уточняющие вопросы</a:t>
            </a:r>
            <a:endParaRPr lang="en-US" sz="43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910672" y="11383819"/>
            <a:ext cx="21506464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Кто ваши ключевые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партнеры? Какие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ключевые ресурсы вы получаете от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партнеров? Что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делают ваши партнеры?</a:t>
            </a:r>
          </a:p>
        </p:txBody>
      </p:sp>
    </p:spTree>
    <p:extLst>
      <p:ext uri="{BB962C8B-B14F-4D97-AF65-F5344CB8AC3E}">
        <p14:creationId xmlns:p14="http://schemas.microsoft.com/office/powerpoint/2010/main" val="3197274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454696" y="1673424"/>
            <a:ext cx="2011292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9300" b="1" dirty="0">
                <a:solidFill>
                  <a:srgbClr val="3C3C3C"/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Структура расходов</a:t>
            </a:r>
            <a:endParaRPr lang="en-US" sz="9300" b="1" dirty="0">
              <a:solidFill>
                <a:srgbClr val="3C3C3C"/>
              </a:solidFill>
              <a:latin typeface="Times New Roman" panose="02020603050405020304" pitchFamily="18" charset="0"/>
              <a:ea typeface="Aleo" panose="020F0502020204030203" pitchFamily="34" charset="0"/>
              <a:cs typeface="Times New Roman" panose="02020603050405020304" pitchFamily="18" charset="0"/>
              <a:sym typeface="Aleo" panose="020F0502020204030203" pitchFamily="34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897824" y="10336646"/>
            <a:ext cx="530525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43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Уточняющие вопросы</a:t>
            </a:r>
            <a:endParaRPr lang="en-US" sz="43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910672" y="11383819"/>
            <a:ext cx="21506464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Основные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затраты? Какие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из ресурсов/активностей обходятся дороже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всего? Акцент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на расходах или на ценности?</a:t>
            </a:r>
          </a:p>
        </p:txBody>
      </p:sp>
    </p:spTree>
    <p:extLst>
      <p:ext uri="{BB962C8B-B14F-4D97-AF65-F5344CB8AC3E}">
        <p14:creationId xmlns:p14="http://schemas.microsoft.com/office/powerpoint/2010/main" val="1721745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20501" name="Rectangle 20"/>
          <p:cNvSpPr>
            <a:spLocks/>
          </p:cNvSpPr>
          <p:nvPr/>
        </p:nvSpPr>
        <p:spPr bwMode="auto">
          <a:xfrm>
            <a:off x="526704" y="1457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9300" b="1" dirty="0" smtClean="0">
                <a:solidFill>
                  <a:srgbClr val="3C3C3C"/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Контакты</a:t>
            </a:r>
            <a:endParaRPr lang="en-US" sz="9300" b="1" dirty="0">
              <a:solidFill>
                <a:srgbClr val="3C3C3C"/>
              </a:solidFill>
              <a:latin typeface="Times New Roman" panose="02020603050405020304" pitchFamily="18" charset="0"/>
              <a:ea typeface="Aleo" panose="020F0502020204030203" pitchFamily="34" charset="0"/>
              <a:cs typeface="Times New Roman" panose="02020603050405020304" pitchFamily="18" charset="0"/>
              <a:sym typeface="Aleo" panose="020F0502020204030203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910672" y="1673424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9300" b="1" dirty="0">
                <a:solidFill>
                  <a:srgbClr val="3C3C3C"/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Проблема</a:t>
            </a:r>
            <a:endParaRPr lang="en-US" sz="9300" b="1" dirty="0">
              <a:solidFill>
                <a:srgbClr val="3C3C3C"/>
              </a:solidFill>
              <a:latin typeface="Times New Roman" panose="02020603050405020304" pitchFamily="18" charset="0"/>
              <a:ea typeface="Aleo" panose="020F0502020204030203" pitchFamily="34" charset="0"/>
              <a:cs typeface="Times New Roman" panose="02020603050405020304" pitchFamily="18" charset="0"/>
              <a:sym typeface="Aleo" panose="020F0502020204030203" pitchFamily="34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897824" y="10336646"/>
            <a:ext cx="530525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43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Уточняющие вопросы</a:t>
            </a:r>
            <a:endParaRPr lang="en-US" sz="43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910672" y="11383819"/>
            <a:ext cx="20713701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Какую проблему вы решаете?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Почему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ее необходимо решить?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526704" y="1673424"/>
            <a:ext cx="2011292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9300" b="1" dirty="0" smtClean="0">
                <a:solidFill>
                  <a:srgbClr val="3C3C3C"/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Предложение (решение проблемы)</a:t>
            </a:r>
            <a:endParaRPr lang="en-US" sz="9300" b="1" dirty="0">
              <a:solidFill>
                <a:srgbClr val="3C3C3C"/>
              </a:solidFill>
              <a:latin typeface="Times New Roman" panose="02020603050405020304" pitchFamily="18" charset="0"/>
              <a:ea typeface="Aleo" panose="020F0502020204030203" pitchFamily="34" charset="0"/>
              <a:cs typeface="Times New Roman" panose="02020603050405020304" pitchFamily="18" charset="0"/>
              <a:sym typeface="Aleo" panose="020F0502020204030203" pitchFamily="34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897824" y="10336646"/>
            <a:ext cx="530525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43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Уточняющие вопросы</a:t>
            </a:r>
            <a:endParaRPr lang="en-US" sz="43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910672" y="11383819"/>
            <a:ext cx="20713701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Что вы предлагаете?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Какие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потребности удовлетворяете? Что вы предлагаете каждому потребительскому сегменту? Чем вы его цепляете? Что есть у вас, и нет у конкурентов?</a:t>
            </a:r>
          </a:p>
        </p:txBody>
      </p:sp>
    </p:spTree>
    <p:extLst>
      <p:ext uri="{BB962C8B-B14F-4D97-AF65-F5344CB8AC3E}">
        <p14:creationId xmlns:p14="http://schemas.microsoft.com/office/powerpoint/2010/main" val="1577206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454696" y="1529408"/>
            <a:ext cx="2011292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9300" b="1" dirty="0" smtClean="0">
                <a:solidFill>
                  <a:srgbClr val="3C3C3C"/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Ваш потребитель</a:t>
            </a:r>
            <a:endParaRPr lang="en-US" sz="9300" b="1" dirty="0">
              <a:solidFill>
                <a:srgbClr val="3C3C3C"/>
              </a:solidFill>
              <a:latin typeface="Times New Roman" panose="02020603050405020304" pitchFamily="18" charset="0"/>
              <a:ea typeface="Aleo" panose="020F0502020204030203" pitchFamily="34" charset="0"/>
              <a:cs typeface="Times New Roman" panose="02020603050405020304" pitchFamily="18" charset="0"/>
              <a:sym typeface="Aleo" panose="020F0502020204030203" pitchFamily="34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897824" y="10336646"/>
            <a:ext cx="530525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43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Уточняющие вопросы</a:t>
            </a:r>
            <a:endParaRPr lang="en-US" sz="43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910672" y="11383819"/>
            <a:ext cx="20713701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Кто ваш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потребитель? Для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кого вы создаете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продукт? Какой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клиент наиболее важен для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вас? Как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он принимает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решения? Что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его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характеризует? Сколько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у него денег? </a:t>
            </a:r>
          </a:p>
        </p:txBody>
      </p:sp>
    </p:spTree>
    <p:extLst>
      <p:ext uri="{BB962C8B-B14F-4D97-AF65-F5344CB8AC3E}">
        <p14:creationId xmlns:p14="http://schemas.microsoft.com/office/powerpoint/2010/main" val="1714897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382688" y="1817440"/>
            <a:ext cx="2011292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9300" b="1" dirty="0" smtClean="0">
                <a:solidFill>
                  <a:srgbClr val="3C3C3C"/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Каналы распространения</a:t>
            </a:r>
            <a:endParaRPr lang="en-US" sz="9300" b="1" dirty="0">
              <a:solidFill>
                <a:srgbClr val="3C3C3C"/>
              </a:solidFill>
              <a:latin typeface="Times New Roman" panose="02020603050405020304" pitchFamily="18" charset="0"/>
              <a:ea typeface="Aleo" panose="020F0502020204030203" pitchFamily="34" charset="0"/>
              <a:cs typeface="Times New Roman" panose="02020603050405020304" pitchFamily="18" charset="0"/>
              <a:sym typeface="Aleo" panose="020F0502020204030203" pitchFamily="34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897824" y="10336646"/>
            <a:ext cx="530525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43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Уточняющие вопросы</a:t>
            </a:r>
            <a:endParaRPr lang="en-US" sz="43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910672" y="11383819"/>
            <a:ext cx="21506464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Откуда берутся клиенты? Как они о вас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узнают? Какие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каналы предпочтительнее для вашего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потребителя? Какие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наиболее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эффективны? Какие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наиболее выгодны?</a:t>
            </a:r>
          </a:p>
        </p:txBody>
      </p:sp>
    </p:spTree>
    <p:extLst>
      <p:ext uri="{BB962C8B-B14F-4D97-AF65-F5344CB8AC3E}">
        <p14:creationId xmlns:p14="http://schemas.microsoft.com/office/powerpoint/2010/main" val="1895654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382688" y="1745432"/>
            <a:ext cx="2011292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9300" b="1" dirty="0">
                <a:solidFill>
                  <a:srgbClr val="3C3C3C"/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Отношения с клиентами</a:t>
            </a:r>
            <a:endParaRPr lang="en-US" sz="9300" b="1" dirty="0">
              <a:solidFill>
                <a:srgbClr val="3C3C3C"/>
              </a:solidFill>
              <a:latin typeface="Times New Roman" panose="02020603050405020304" pitchFamily="18" charset="0"/>
              <a:ea typeface="Aleo" panose="020F0502020204030203" pitchFamily="34" charset="0"/>
              <a:cs typeface="Times New Roman" panose="02020603050405020304" pitchFamily="18" charset="0"/>
              <a:sym typeface="Aleo" panose="020F0502020204030203" pitchFamily="34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897824" y="10336646"/>
            <a:ext cx="530525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43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Уточняющие вопросы</a:t>
            </a:r>
            <a:endParaRPr lang="en-US" sz="43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910672" y="11383819"/>
            <a:ext cx="21506464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Какие отношения предпочтительнее для каждого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сегмента? Как 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вы будете работать с вашими клиентами? (Самообслуживание, консультанты, совместное создание продуктов/услуг: Amazon.com, </a:t>
            </a:r>
            <a:r>
              <a:rPr lang="ru-RU" sz="3600" dirty="0" err="1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YouTube</a:t>
            </a:r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, онлайн сообщества)</a:t>
            </a:r>
          </a:p>
        </p:txBody>
      </p:sp>
    </p:spTree>
    <p:extLst>
      <p:ext uri="{BB962C8B-B14F-4D97-AF65-F5344CB8AC3E}">
        <p14:creationId xmlns:p14="http://schemas.microsoft.com/office/powerpoint/2010/main" val="3228062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897824" y="1889448"/>
            <a:ext cx="2011292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9300" b="1" dirty="0" smtClean="0">
                <a:solidFill>
                  <a:srgbClr val="3C3C3C"/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Как зарабатывать? (Потоки доходов)</a:t>
            </a:r>
            <a:endParaRPr lang="en-US" sz="9300" b="1" dirty="0">
              <a:solidFill>
                <a:srgbClr val="3C3C3C"/>
              </a:solidFill>
              <a:latin typeface="Times New Roman" panose="02020603050405020304" pitchFamily="18" charset="0"/>
              <a:ea typeface="Aleo" panose="020F0502020204030203" pitchFamily="34" charset="0"/>
              <a:cs typeface="Times New Roman" panose="02020603050405020304" pitchFamily="18" charset="0"/>
              <a:sym typeface="Aleo" panose="020F0502020204030203" pitchFamily="34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897824" y="10336646"/>
            <a:ext cx="530525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43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Уточняющие вопросы</a:t>
            </a:r>
            <a:endParaRPr lang="en-US" sz="43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910672" y="11383819"/>
            <a:ext cx="21506464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За что клиент платит?  Динамика прибыли: с чего начнете, к чему будете стремиться?</a:t>
            </a:r>
            <a:endParaRPr lang="ru-RU" sz="3600" dirty="0">
              <a:solidFill>
                <a:schemeClr val="tx1"/>
              </a:solidFill>
              <a:latin typeface="Lato Light" panose="020F03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161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670720" y="1745432"/>
            <a:ext cx="2011292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9300" b="1" dirty="0">
                <a:solidFill>
                  <a:srgbClr val="3C3C3C"/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Основная деятельность</a:t>
            </a:r>
            <a:endParaRPr lang="en-US" sz="9300" b="1" dirty="0">
              <a:solidFill>
                <a:srgbClr val="3C3C3C"/>
              </a:solidFill>
              <a:latin typeface="Times New Roman" panose="02020603050405020304" pitchFamily="18" charset="0"/>
              <a:ea typeface="Aleo" panose="020F0502020204030203" pitchFamily="34" charset="0"/>
              <a:cs typeface="Times New Roman" panose="02020603050405020304" pitchFamily="18" charset="0"/>
              <a:sym typeface="Aleo" panose="020F0502020204030203" pitchFamily="34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897824" y="10336646"/>
            <a:ext cx="530525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43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Уточняющие вопросы</a:t>
            </a:r>
            <a:endParaRPr lang="en-US" sz="43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910672" y="11383819"/>
            <a:ext cx="21506464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Что нужно делать, чтобы предоставить ваши ценностные предложения клиентам?</a:t>
            </a:r>
          </a:p>
        </p:txBody>
      </p:sp>
    </p:spTree>
    <p:extLst>
      <p:ext uri="{BB962C8B-B14F-4D97-AF65-F5344CB8AC3E}">
        <p14:creationId xmlns:p14="http://schemas.microsoft.com/office/powerpoint/2010/main" val="228286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526704" y="1745432"/>
            <a:ext cx="2011292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9300" b="1" dirty="0">
                <a:solidFill>
                  <a:srgbClr val="3C3C3C"/>
                </a:solidFill>
                <a:latin typeface="Times New Roman" panose="02020603050405020304" pitchFamily="18" charset="0"/>
                <a:ea typeface="Aleo" panose="020F0502020204030203" pitchFamily="34" charset="0"/>
                <a:cs typeface="Times New Roman" panose="02020603050405020304" pitchFamily="18" charset="0"/>
                <a:sym typeface="Aleo" panose="020F0502020204030203" pitchFamily="34" charset="0"/>
              </a:rPr>
              <a:t>Основные ресурсы</a:t>
            </a:r>
            <a:endParaRPr lang="en-US" sz="9300" b="1" dirty="0">
              <a:solidFill>
                <a:srgbClr val="3C3C3C"/>
              </a:solidFill>
              <a:latin typeface="Times New Roman" panose="02020603050405020304" pitchFamily="18" charset="0"/>
              <a:ea typeface="Aleo" panose="020F0502020204030203" pitchFamily="34" charset="0"/>
              <a:cs typeface="Times New Roman" panose="02020603050405020304" pitchFamily="18" charset="0"/>
              <a:sym typeface="Aleo" panose="020F0502020204030203" pitchFamily="34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897824" y="10336646"/>
            <a:ext cx="530525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43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Уточняющие вопросы</a:t>
            </a:r>
            <a:endParaRPr lang="en-US" sz="43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910672" y="11383819"/>
            <a:ext cx="21506464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Что нужно, чтобы действовать? </a:t>
            </a:r>
            <a:r>
              <a:rPr lang="ru-RU" sz="3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Физические, интеллектуальные, трудовые ресурсы, финансовые?</a:t>
            </a:r>
            <a:endParaRPr lang="ru-RU" sz="3600" dirty="0">
              <a:solidFill>
                <a:schemeClr val="tx1"/>
              </a:solidFill>
              <a:latin typeface="Lato Light" panose="020F03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912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ster #5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52BEB0"/>
      </a:accent1>
      <a:accent2>
        <a:srgbClr val="333399"/>
      </a:accent2>
      <a:accent3>
        <a:srgbClr val="F7F7F7"/>
      </a:accent3>
      <a:accent4>
        <a:srgbClr val="000000"/>
      </a:accent4>
      <a:accent5>
        <a:srgbClr val="B3DBD4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5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Pages>0</Pages>
  <Words>259</Words>
  <Characters>0</Characters>
  <Application>Microsoft Office PowerPoint</Application>
  <PresentationFormat>Произвольный</PresentationFormat>
  <Lines>0</Lines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Dotum</vt:lpstr>
      <vt:lpstr>Aleo</vt:lpstr>
      <vt:lpstr>Arial</vt:lpstr>
      <vt:lpstr>Calibri</vt:lpstr>
      <vt:lpstr>Gill Sans</vt:lpstr>
      <vt:lpstr>Lato</vt:lpstr>
      <vt:lpstr>Lato Light</vt:lpstr>
      <vt:lpstr>Times New Roman</vt:lpstr>
      <vt:lpstr>ヒラギノ角ゴ ProN W3</vt:lpstr>
      <vt:lpstr>Master #5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contact@improvepresentation.com</dc:creator>
  <cp:lastModifiedBy>Windows</cp:lastModifiedBy>
  <cp:revision>89</cp:revision>
  <dcterms:modified xsi:type="dcterms:W3CDTF">2019-03-17T19:38:01Z</dcterms:modified>
</cp:coreProperties>
</file>