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4"/>
  </p:notesMasterIdLst>
  <p:sldIdLst>
    <p:sldId id="272" r:id="rId2"/>
    <p:sldId id="27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82" r:id="rId13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190"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380"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570"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760"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5950" algn="l" defTabSz="914380" rtl="0" eaLnBrk="1" latinLnBrk="0" hangingPunct="1"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140" algn="l" defTabSz="914380" rtl="0" eaLnBrk="1" latinLnBrk="0" hangingPunct="1"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330" algn="l" defTabSz="914380" rtl="0" eaLnBrk="1" latinLnBrk="0" hangingPunct="1"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520" algn="l" defTabSz="914380" rtl="0" eaLnBrk="1" latinLnBrk="0" hangingPunct="1"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2952"/>
    <a:srgbClr val="3C3C3C"/>
    <a:srgbClr val="909090"/>
    <a:srgbClr val="DFDFDF"/>
    <a:srgbClr val="52BEB0"/>
    <a:srgbClr val="62C8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756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3/17/2019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90" algn="l" defTabSz="9143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80" algn="l" defTabSz="9143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70" algn="l" defTabSz="9143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60" algn="l" defTabSz="9143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50" algn="l" defTabSz="9143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40" algn="l" defTabSz="9143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30" algn="l" defTabSz="9143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20" algn="l" defTabSz="9143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  <a:prstGeom prst="rect">
            <a:avLst/>
          </a:prstGeom>
        </p:spPr>
        <p:txBody>
          <a:bodyPr lIns="91438" tIns="45718" rIns="91438" bIns="45718" anchor="b"/>
          <a:lstStyle>
            <a:lvl1pPr algn="ctr">
              <a:defRPr sz="6000"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6"/>
          </a:xfrm>
          <a:prstGeom prst="rect">
            <a:avLst/>
          </a:prstGeom>
        </p:spPr>
        <p:txBody>
          <a:bodyPr lIns="91438" tIns="45718" rIns="91438" bIns="45718"/>
          <a:lstStyle>
            <a:lvl1pPr marL="0" indent="0" algn="ctr">
              <a:buNone/>
              <a:defRPr sz="2400">
                <a:latin typeface="Aleo" panose="020F0502020204030203" pitchFamily="34" charset="0"/>
              </a:defRPr>
            </a:lvl1pPr>
            <a:lvl2pPr marL="457190" indent="0" algn="ctr">
              <a:buNone/>
              <a:defRPr sz="1900"/>
            </a:lvl2pPr>
            <a:lvl3pPr marL="914380" indent="0" algn="ctr">
              <a:buNone/>
              <a:defRPr sz="1900"/>
            </a:lvl3pPr>
            <a:lvl4pPr marL="1371570" indent="0" algn="ctr">
              <a:buNone/>
              <a:defRPr sz="1700"/>
            </a:lvl4pPr>
            <a:lvl5pPr marL="1828760" indent="0" algn="ctr">
              <a:buNone/>
              <a:defRPr sz="1700"/>
            </a:lvl5pPr>
            <a:lvl6pPr marL="2285950" indent="0" algn="ctr">
              <a:buNone/>
              <a:defRPr sz="1700"/>
            </a:lvl6pPr>
            <a:lvl7pPr marL="2743140" indent="0" algn="ctr">
              <a:buNone/>
              <a:defRPr sz="1700"/>
            </a:lvl7pPr>
            <a:lvl8pPr marL="3200330" indent="0" algn="ctr">
              <a:buNone/>
              <a:defRPr sz="1700"/>
            </a:lvl8pPr>
            <a:lvl9pPr marL="3657520" indent="0" algn="ctr">
              <a:buNone/>
              <a:defRPr sz="1700"/>
            </a:lvl9pPr>
          </a:lstStyle>
          <a:p>
            <a:r>
              <a:rPr lang="pl-PL" dirty="0" smtClean="0"/>
              <a:t>Kliknij, aby edytować styl wzorca podtytułu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28676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eaVert"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46184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7449801" y="730250"/>
            <a:ext cx="5257800" cy="11623676"/>
          </a:xfrm>
          <a:prstGeom prst="rect">
            <a:avLst/>
          </a:prstGeom>
        </p:spPr>
        <p:txBody>
          <a:bodyPr vert="eaVert"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676401" y="730250"/>
            <a:ext cx="15621000" cy="11623676"/>
          </a:xfrm>
          <a:prstGeom prst="rect">
            <a:avLst/>
          </a:prstGeom>
        </p:spPr>
        <p:txBody>
          <a:bodyPr vert="eaVert"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64365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54226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63699" y="3419474"/>
            <a:ext cx="21031200" cy="5705476"/>
          </a:xfrm>
          <a:prstGeom prst="rect">
            <a:avLst/>
          </a:prstGeom>
        </p:spPr>
        <p:txBody>
          <a:bodyPr lIns="91438" tIns="45718" rIns="91438" bIns="45718" anchor="b"/>
          <a:lstStyle>
            <a:lvl1pPr>
              <a:defRPr sz="6000"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63699" y="9178926"/>
            <a:ext cx="21031200" cy="3000376"/>
          </a:xfrm>
          <a:prstGeom prst="rect">
            <a:avLst/>
          </a:prstGeom>
        </p:spPr>
        <p:txBody>
          <a:bodyPr lIns="91438" tIns="45718" rIns="91438" bIns="45718"/>
          <a:lstStyle>
            <a:lvl1pPr marL="0" indent="0">
              <a:buNone/>
              <a:defRPr sz="2400">
                <a:latin typeface="Aleo" panose="020F0502020204030203" pitchFamily="34" charset="0"/>
              </a:defRPr>
            </a:lvl1pPr>
            <a:lvl2pPr marL="457190" indent="0">
              <a:buNone/>
              <a:defRPr sz="1900"/>
            </a:lvl2pPr>
            <a:lvl3pPr marL="914380" indent="0">
              <a:buNone/>
              <a:defRPr sz="1900"/>
            </a:lvl3pPr>
            <a:lvl4pPr marL="1371570" indent="0">
              <a:buNone/>
              <a:defRPr sz="1700"/>
            </a:lvl4pPr>
            <a:lvl5pPr marL="1828760" indent="0">
              <a:buNone/>
              <a:defRPr sz="1700"/>
            </a:lvl5pPr>
            <a:lvl6pPr marL="2285950" indent="0">
              <a:buNone/>
              <a:defRPr sz="1700"/>
            </a:lvl6pPr>
            <a:lvl7pPr marL="2743140" indent="0">
              <a:buNone/>
              <a:defRPr sz="1700"/>
            </a:lvl7pPr>
            <a:lvl8pPr marL="3200330" indent="0">
              <a:buNone/>
              <a:defRPr sz="1700"/>
            </a:lvl8pPr>
            <a:lvl9pPr marL="3657520" indent="0">
              <a:buNone/>
              <a:defRPr sz="17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05062643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676401" y="3651250"/>
            <a:ext cx="10439400" cy="870267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268201" y="3651250"/>
            <a:ext cx="10439400" cy="870267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3419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79577" y="3362327"/>
            <a:ext cx="10315576" cy="1647826"/>
          </a:xfrm>
          <a:prstGeom prst="rect">
            <a:avLst/>
          </a:prstGeom>
        </p:spPr>
        <p:txBody>
          <a:bodyPr lIns="91438" tIns="45718" rIns="91438" bIns="45718" anchor="b"/>
          <a:lstStyle>
            <a:lvl1pPr marL="0" indent="0">
              <a:buNone/>
              <a:defRPr sz="2400" b="1">
                <a:latin typeface="Aleo" panose="020F0502020204030203" pitchFamily="34" charset="0"/>
              </a:defRPr>
            </a:lvl1pPr>
            <a:lvl2pPr marL="457190" indent="0">
              <a:buNone/>
              <a:defRPr sz="1900" b="1"/>
            </a:lvl2pPr>
            <a:lvl3pPr marL="914380" indent="0">
              <a:buNone/>
              <a:defRPr sz="1900" b="1"/>
            </a:lvl3pPr>
            <a:lvl4pPr marL="1371570" indent="0">
              <a:buNone/>
              <a:defRPr sz="1700" b="1"/>
            </a:lvl4pPr>
            <a:lvl5pPr marL="1828760" indent="0">
              <a:buNone/>
              <a:defRPr sz="1700" b="1"/>
            </a:lvl5pPr>
            <a:lvl6pPr marL="2285950" indent="0">
              <a:buNone/>
              <a:defRPr sz="1700" b="1"/>
            </a:lvl6pPr>
            <a:lvl7pPr marL="2743140" indent="0">
              <a:buNone/>
              <a:defRPr sz="1700" b="1"/>
            </a:lvl7pPr>
            <a:lvl8pPr marL="3200330" indent="0">
              <a:buNone/>
              <a:defRPr sz="1700" b="1"/>
            </a:lvl8pPr>
            <a:lvl9pPr marL="3657520" indent="0">
              <a:buNone/>
              <a:defRPr sz="17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6" cy="736917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2344401" y="3362327"/>
            <a:ext cx="10366376" cy="1647826"/>
          </a:xfrm>
          <a:prstGeom prst="rect">
            <a:avLst/>
          </a:prstGeom>
        </p:spPr>
        <p:txBody>
          <a:bodyPr lIns="91438" tIns="45718" rIns="91438" bIns="45718" anchor="b"/>
          <a:lstStyle>
            <a:lvl1pPr marL="0" indent="0">
              <a:buNone/>
              <a:defRPr sz="2400" b="1">
                <a:latin typeface="Aleo" panose="020F0502020204030203" pitchFamily="34" charset="0"/>
              </a:defRPr>
            </a:lvl1pPr>
            <a:lvl2pPr marL="457190" indent="0">
              <a:buNone/>
              <a:defRPr sz="1900" b="1"/>
            </a:lvl2pPr>
            <a:lvl3pPr marL="914380" indent="0">
              <a:buNone/>
              <a:defRPr sz="1900" b="1"/>
            </a:lvl3pPr>
            <a:lvl4pPr marL="1371570" indent="0">
              <a:buNone/>
              <a:defRPr sz="1700" b="1"/>
            </a:lvl4pPr>
            <a:lvl5pPr marL="1828760" indent="0">
              <a:buNone/>
              <a:defRPr sz="1700" b="1"/>
            </a:lvl5pPr>
            <a:lvl6pPr marL="2285950" indent="0">
              <a:buNone/>
              <a:defRPr sz="1700" b="1"/>
            </a:lvl6pPr>
            <a:lvl7pPr marL="2743140" indent="0">
              <a:buNone/>
              <a:defRPr sz="1700" b="1"/>
            </a:lvl7pPr>
            <a:lvl8pPr marL="3200330" indent="0">
              <a:buNone/>
              <a:defRPr sz="1700" b="1"/>
            </a:lvl8pPr>
            <a:lvl9pPr marL="3657520" indent="0">
              <a:buNone/>
              <a:defRPr sz="17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2344401" y="5010150"/>
            <a:ext cx="10366376" cy="736917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69350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79941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655200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9576" y="914400"/>
            <a:ext cx="7864475" cy="3200400"/>
          </a:xfrm>
          <a:prstGeom prst="rect">
            <a:avLst/>
          </a:prstGeom>
        </p:spPr>
        <p:txBody>
          <a:bodyPr lIns="91438" tIns="45718" rIns="91438" bIns="45718" anchor="b"/>
          <a:lstStyle>
            <a:lvl1pPr>
              <a:defRPr sz="3100"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  <a:prstGeom prst="rect">
            <a:avLst/>
          </a:prstGeom>
        </p:spPr>
        <p:txBody>
          <a:bodyPr lIns="91438" tIns="45718" rIns="91438" bIns="45718"/>
          <a:lstStyle>
            <a:lvl1pPr>
              <a:defRPr sz="3100">
                <a:latin typeface="Aleo" panose="020F0502020204030203" pitchFamily="34" charset="0"/>
              </a:defRPr>
            </a:lvl1pPr>
            <a:lvl2pPr>
              <a:defRPr sz="2900">
                <a:latin typeface="Aleo" panose="020F0502020204030203" pitchFamily="34" charset="0"/>
              </a:defRPr>
            </a:lvl2pPr>
            <a:lvl3pPr>
              <a:defRPr sz="2400">
                <a:latin typeface="Aleo" panose="020F0502020204030203" pitchFamily="34" charset="0"/>
              </a:defRPr>
            </a:lvl3pPr>
            <a:lvl4pPr>
              <a:defRPr sz="1900">
                <a:latin typeface="Aleo" panose="020F0502020204030203" pitchFamily="34" charset="0"/>
              </a:defRPr>
            </a:lvl4pPr>
            <a:lvl5pPr>
              <a:defRPr sz="1900">
                <a:latin typeface="Aleo" panose="020F0502020204030203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9576" y="4114800"/>
            <a:ext cx="7864475" cy="7623176"/>
          </a:xfrm>
          <a:prstGeom prst="rect">
            <a:avLst/>
          </a:prstGeom>
        </p:spPr>
        <p:txBody>
          <a:bodyPr lIns="91438" tIns="45718" rIns="91438" bIns="45718"/>
          <a:lstStyle>
            <a:lvl1pPr marL="0" indent="0">
              <a:buNone/>
              <a:defRPr sz="1700">
                <a:latin typeface="Aleo" panose="020F0502020204030203" pitchFamily="34" charset="0"/>
              </a:defRPr>
            </a:lvl1pPr>
            <a:lvl2pPr marL="457190" indent="0">
              <a:buNone/>
              <a:defRPr sz="1400"/>
            </a:lvl2pPr>
            <a:lvl3pPr marL="914380" indent="0">
              <a:buNone/>
              <a:defRPr sz="1200"/>
            </a:lvl3pPr>
            <a:lvl4pPr marL="1371570" indent="0">
              <a:buNone/>
              <a:defRPr sz="1000"/>
            </a:lvl4pPr>
            <a:lvl5pPr marL="1828760" indent="0">
              <a:buNone/>
              <a:defRPr sz="1000"/>
            </a:lvl5pPr>
            <a:lvl6pPr marL="2285950" indent="0">
              <a:buNone/>
              <a:defRPr sz="1000"/>
            </a:lvl6pPr>
            <a:lvl7pPr marL="2743140" indent="0">
              <a:buNone/>
              <a:defRPr sz="1000"/>
            </a:lvl7pPr>
            <a:lvl8pPr marL="3200330" indent="0">
              <a:buNone/>
              <a:defRPr sz="1000"/>
            </a:lvl8pPr>
            <a:lvl9pPr marL="365752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54230381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9576" y="914400"/>
            <a:ext cx="7864475" cy="3200400"/>
          </a:xfrm>
          <a:prstGeom prst="rect">
            <a:avLst/>
          </a:prstGeom>
        </p:spPr>
        <p:txBody>
          <a:bodyPr lIns="91438" tIns="45718" rIns="91438" bIns="45718" anchor="b"/>
          <a:lstStyle>
            <a:lvl1pPr>
              <a:defRPr sz="3100">
                <a:latin typeface="Aleo" panose="020F0502020204030203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  <a:prstGeom prst="rect">
            <a:avLst/>
          </a:prstGeom>
        </p:spPr>
        <p:txBody>
          <a:bodyPr lIns="91438" tIns="45718" rIns="91438" bIns="45718"/>
          <a:lstStyle>
            <a:lvl1pPr marL="0" indent="0">
              <a:buNone/>
              <a:defRPr sz="3100">
                <a:latin typeface="Aleo" panose="020F0502020204030203" pitchFamily="34" charset="0"/>
              </a:defRPr>
            </a:lvl1pPr>
            <a:lvl2pPr marL="457190" indent="0">
              <a:buNone/>
              <a:defRPr sz="2900"/>
            </a:lvl2pPr>
            <a:lvl3pPr marL="914380" indent="0">
              <a:buNone/>
              <a:defRPr sz="2400"/>
            </a:lvl3pPr>
            <a:lvl4pPr marL="1371570" indent="0">
              <a:buNone/>
              <a:defRPr sz="1900"/>
            </a:lvl4pPr>
            <a:lvl5pPr marL="1828760" indent="0">
              <a:buNone/>
              <a:defRPr sz="1900"/>
            </a:lvl5pPr>
            <a:lvl6pPr marL="2285950" indent="0">
              <a:buNone/>
              <a:defRPr sz="1900"/>
            </a:lvl6pPr>
            <a:lvl7pPr marL="2743140" indent="0">
              <a:buNone/>
              <a:defRPr sz="1900"/>
            </a:lvl7pPr>
            <a:lvl8pPr marL="3200330" indent="0">
              <a:buNone/>
              <a:defRPr sz="1900"/>
            </a:lvl8pPr>
            <a:lvl9pPr marL="3657520" indent="0">
              <a:buNone/>
              <a:defRPr sz="1900"/>
            </a:lvl9pPr>
          </a:lstStyle>
          <a:p>
            <a:pPr lvl="0"/>
            <a:endParaRPr lang="en-US" noProof="0" dirty="0" smtClean="0">
              <a:sym typeface="Gill Sans" charset="0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9576" y="4114800"/>
            <a:ext cx="7864475" cy="7623176"/>
          </a:xfrm>
          <a:prstGeom prst="rect">
            <a:avLst/>
          </a:prstGeom>
        </p:spPr>
        <p:txBody>
          <a:bodyPr lIns="91438" tIns="45718" rIns="91438" bIns="45718"/>
          <a:lstStyle>
            <a:lvl1pPr marL="0" indent="0">
              <a:buNone/>
              <a:defRPr sz="1700">
                <a:latin typeface="Aleo" panose="020F0502020204030203" pitchFamily="34" charset="0"/>
              </a:defRPr>
            </a:lvl1pPr>
            <a:lvl2pPr marL="457190" indent="0">
              <a:buNone/>
              <a:defRPr sz="1400"/>
            </a:lvl2pPr>
            <a:lvl3pPr marL="914380" indent="0">
              <a:buNone/>
              <a:defRPr sz="1200"/>
            </a:lvl3pPr>
            <a:lvl4pPr marL="1371570" indent="0">
              <a:buNone/>
              <a:defRPr sz="1000"/>
            </a:lvl4pPr>
            <a:lvl5pPr marL="1828760" indent="0">
              <a:buNone/>
              <a:defRPr sz="1000"/>
            </a:lvl5pPr>
            <a:lvl6pPr marL="2285950" indent="0">
              <a:buNone/>
              <a:defRPr sz="1000"/>
            </a:lvl6pPr>
            <a:lvl7pPr marL="2743140" indent="0">
              <a:buNone/>
              <a:defRPr sz="1000"/>
            </a:lvl7pPr>
            <a:lvl8pPr marL="3200330" indent="0">
              <a:buNone/>
              <a:defRPr sz="1000"/>
            </a:lvl8pPr>
            <a:lvl9pPr marL="365752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2794621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7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190" algn="ctr" rtl="0" fontAlgn="base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380" algn="ctr" rtl="0" fontAlgn="base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570" algn="ctr" rtl="0" fontAlgn="base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760" algn="ctr" rtl="0" fontAlgn="base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1117575" indent="-800082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562066" indent="-800082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2006556" indent="-800082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451046" indent="-800082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895536" indent="-800082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545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35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25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15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0" algn="l" defTabSz="91438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0" algn="l" defTabSz="91438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0" algn="l" defTabSz="91438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0" algn="l" defTabSz="91438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0" algn="l" defTabSz="91438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0" algn="l" defTabSz="91438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0" algn="l" defTabSz="91438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20" algn="l" defTabSz="91438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9222" name="Rectangle 5"/>
          <p:cNvSpPr>
            <a:spLocks/>
          </p:cNvSpPr>
          <p:nvPr/>
        </p:nvSpPr>
        <p:spPr bwMode="auto">
          <a:xfrm>
            <a:off x="0" y="11144280"/>
            <a:ext cx="24384000" cy="257172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9224" name="Rectangle 7"/>
          <p:cNvSpPr>
            <a:spLocks/>
          </p:cNvSpPr>
          <p:nvPr/>
        </p:nvSpPr>
        <p:spPr bwMode="auto">
          <a:xfrm>
            <a:off x="1030760" y="4985792"/>
            <a:ext cx="2232248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US" sz="13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H</a:t>
            </a:r>
            <a:r>
              <a:rPr lang="ru-RU" sz="138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азвание</a:t>
            </a:r>
            <a:r>
              <a:rPr lang="ru-RU" sz="13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 проекта</a:t>
            </a:r>
            <a:r>
              <a:rPr lang="ru-RU" sz="13800" b="1" dirty="0" smtClean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 </a:t>
            </a:r>
            <a:endParaRPr lang="en-US" sz="138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8672" y="10176098"/>
            <a:ext cx="5595152" cy="969492"/>
          </a:xfrm>
          <a:prstGeom prst="rect">
            <a:avLst/>
          </a:prstGeom>
          <a:noFill/>
        </p:spPr>
        <p:txBody>
          <a:bodyPr wrap="square" lIns="91438" tIns="45718" rIns="91438" bIns="45718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Dotum" panose="020B0600000101010101" pitchFamily="34" charset="-127"/>
                <a:cs typeface="Times New Roman" panose="02020603050405020304" pitchFamily="18" charset="0"/>
              </a:rPr>
              <a:t>Автор проекта</a:t>
            </a:r>
            <a:endParaRPr lang="ru-RU" dirty="0">
              <a:latin typeface="Times New Roman" panose="02020603050405020304" pitchFamily="18" charset="0"/>
              <a:ea typeface="Dotum" panose="020B0600000101010101" pitchFamily="34" charset="-127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598712" y="1817440"/>
            <a:ext cx="2011292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Ключевые партнеры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1506464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Кто ваши ключевые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партнеры? Какие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ключевые ресурсы вы получаете от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партнеров? Что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делают ваши партнеры?</a:t>
            </a:r>
          </a:p>
        </p:txBody>
      </p:sp>
    </p:spTree>
    <p:extLst>
      <p:ext uri="{BB962C8B-B14F-4D97-AF65-F5344CB8AC3E}">
        <p14:creationId xmlns:p14="http://schemas.microsoft.com/office/powerpoint/2010/main" val="3197274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454696" y="1673424"/>
            <a:ext cx="2011292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Структура расходов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1506464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Основные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затраты? Какие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из ресурсов/активностей обходятся дороже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всего? Акцент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на расходах или на ценности?</a:t>
            </a:r>
          </a:p>
        </p:txBody>
      </p:sp>
    </p:spTree>
    <p:extLst>
      <p:ext uri="{BB962C8B-B14F-4D97-AF65-F5344CB8AC3E}">
        <p14:creationId xmlns:p14="http://schemas.microsoft.com/office/powerpoint/2010/main" val="1721745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20501" name="Rectangle 20"/>
          <p:cNvSpPr>
            <a:spLocks/>
          </p:cNvSpPr>
          <p:nvPr/>
        </p:nvSpPr>
        <p:spPr bwMode="auto">
          <a:xfrm>
            <a:off x="526704" y="1457400"/>
            <a:ext cx="144000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 smtClean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Контакты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910672" y="1673424"/>
            <a:ext cx="144000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Проблема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0713701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Какую проблему вы решаете?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Почему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ее необходимо решить?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526704" y="1673424"/>
            <a:ext cx="2011292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 smtClean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Предложение (решение проблемы)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0713701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Что вы предлагаете?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Какие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потребности удовлетворяете? Что вы предлагаете каждому потребительскому сегменту? Чем вы его цепляете? Что есть у вас, и нет у конкурентов?</a:t>
            </a:r>
          </a:p>
        </p:txBody>
      </p:sp>
    </p:spTree>
    <p:extLst>
      <p:ext uri="{BB962C8B-B14F-4D97-AF65-F5344CB8AC3E}">
        <p14:creationId xmlns:p14="http://schemas.microsoft.com/office/powerpoint/2010/main" val="15772060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454696" y="1529408"/>
            <a:ext cx="2011292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 smtClean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Ваш потребитель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0713701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Кто ваш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потребитель? Для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кого вы создаете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продукт? Какой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клиент наиболее важен для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вас? Как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он принимает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решения? Что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его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характеризует? Сколько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 него денег? </a:t>
            </a:r>
          </a:p>
        </p:txBody>
      </p:sp>
    </p:spTree>
    <p:extLst>
      <p:ext uri="{BB962C8B-B14F-4D97-AF65-F5344CB8AC3E}">
        <p14:creationId xmlns:p14="http://schemas.microsoft.com/office/powerpoint/2010/main" val="1714897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382688" y="1817440"/>
            <a:ext cx="2011292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 smtClean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Каналы распространения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1506464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Откуда берутся клиенты? Как они о вас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узнают? Какие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каналы предпочтительнее для вашего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потребителя? Какие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наиболее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эффективны? Какие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наиболее выгодны?</a:t>
            </a:r>
          </a:p>
        </p:txBody>
      </p:sp>
    </p:spTree>
    <p:extLst>
      <p:ext uri="{BB962C8B-B14F-4D97-AF65-F5344CB8AC3E}">
        <p14:creationId xmlns:p14="http://schemas.microsoft.com/office/powerpoint/2010/main" val="18956541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382688" y="1745432"/>
            <a:ext cx="2011292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Отношения с клиентами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1506464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Какие отношения предпочтительнее для каждого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сегмента? Как 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вы будете работать с вашими клиентами? (Самообслуживание, консультанты, совместное создание продуктов/услуг: Amazon.com, </a:t>
            </a:r>
            <a:r>
              <a:rPr lang="ru-RU" sz="3600" dirty="0" err="1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YouTube</a:t>
            </a:r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, онлайн сообщества)</a:t>
            </a:r>
          </a:p>
        </p:txBody>
      </p:sp>
    </p:spTree>
    <p:extLst>
      <p:ext uri="{BB962C8B-B14F-4D97-AF65-F5344CB8AC3E}">
        <p14:creationId xmlns:p14="http://schemas.microsoft.com/office/powerpoint/2010/main" val="3228062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897824" y="1889448"/>
            <a:ext cx="2011292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 smtClean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Как зарабатывать? (Потоки доходов)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1506464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За что клиент платит?  Динамика прибыли: с чего начнете, к чему будете стремиться?</a:t>
            </a:r>
            <a:endParaRPr lang="ru-RU" sz="3600" dirty="0">
              <a:solidFill>
                <a:schemeClr val="tx1"/>
              </a:solidFill>
              <a:latin typeface="Lato Light" panose="020F03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161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670720" y="1745432"/>
            <a:ext cx="2011292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Основная деятельность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1506464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Что нужно делать, чтобы предоставить ваши ценностные предложения клиентам?</a:t>
            </a:r>
          </a:p>
        </p:txBody>
      </p:sp>
    </p:spTree>
    <p:extLst>
      <p:ext uri="{BB962C8B-B14F-4D97-AF65-F5344CB8AC3E}">
        <p14:creationId xmlns:p14="http://schemas.microsoft.com/office/powerpoint/2010/main" val="2282863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0" y="9969500"/>
            <a:ext cx="24384000" cy="3746500"/>
          </a:xfrm>
          <a:prstGeom prst="rect">
            <a:avLst/>
          </a:prstGeom>
          <a:solidFill>
            <a:srgbClr val="E2E2E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dirty="0">
              <a:latin typeface="Aleo" panose="020F0502020204030203" pitchFamily="34" charset="0"/>
            </a:endParaRPr>
          </a:p>
        </p:txBody>
      </p:sp>
      <p:sp>
        <p:nvSpPr>
          <p:cNvPr id="11269" name="Rectangle 4"/>
          <p:cNvSpPr>
            <a:spLocks/>
          </p:cNvSpPr>
          <p:nvPr/>
        </p:nvSpPr>
        <p:spPr bwMode="auto">
          <a:xfrm>
            <a:off x="526704" y="1745432"/>
            <a:ext cx="2011292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9300" b="1" dirty="0">
                <a:solidFill>
                  <a:srgbClr val="3C3C3C"/>
                </a:solidFill>
                <a:latin typeface="Times New Roman" panose="02020603050405020304" pitchFamily="18" charset="0"/>
                <a:ea typeface="Aleo" panose="020F0502020204030203" pitchFamily="34" charset="0"/>
                <a:cs typeface="Times New Roman" panose="02020603050405020304" pitchFamily="18" charset="0"/>
                <a:sym typeface="Aleo" panose="020F0502020204030203" pitchFamily="34" charset="0"/>
              </a:rPr>
              <a:t>Основные ресурсы</a:t>
            </a:r>
            <a:endParaRPr lang="en-US" sz="9300" b="1" dirty="0">
              <a:solidFill>
                <a:srgbClr val="3C3C3C"/>
              </a:solidFill>
              <a:latin typeface="Times New Roman" panose="02020603050405020304" pitchFamily="18" charset="0"/>
              <a:ea typeface="Aleo" panose="020F0502020204030203" pitchFamily="34" charset="0"/>
              <a:cs typeface="Times New Roman" panose="02020603050405020304" pitchFamily="18" charset="0"/>
              <a:sym typeface="Aleo" panose="020F0502020204030203" pitchFamily="34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897824" y="10336646"/>
            <a:ext cx="53052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4300" b="1" dirty="0">
                <a:solidFill>
                  <a:srgbClr val="3C3C3C"/>
                </a:solidFill>
                <a:latin typeface="Ale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Уточняющие вопросы</a:t>
            </a:r>
            <a:endParaRPr lang="en-US" sz="4300" b="1" dirty="0">
              <a:solidFill>
                <a:srgbClr val="3C3C3C"/>
              </a:solidFill>
              <a:latin typeface="Ale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  <p:sp>
        <p:nvSpPr>
          <p:cNvPr id="11273" name="Rectangle 8"/>
          <p:cNvSpPr>
            <a:spLocks/>
          </p:cNvSpPr>
          <p:nvPr/>
        </p:nvSpPr>
        <p:spPr bwMode="auto">
          <a:xfrm>
            <a:off x="910672" y="11383819"/>
            <a:ext cx="21506464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/>
            <a:r>
              <a:rPr lang="ru-RU" sz="3600" dirty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Что нужно, чтобы действовать? </a:t>
            </a:r>
            <a:r>
              <a:rPr lang="ru-RU" sz="3600" dirty="0" smtClean="0">
                <a:solidFill>
                  <a:schemeClr val="tx1"/>
                </a:solidFill>
                <a:latin typeface="Lato Light" panose="020F0302020204030203" pitchFamily="34" charset="0"/>
                <a:ea typeface="Lato" panose="020F0502020204030203" pitchFamily="34" charset="0"/>
                <a:cs typeface="Lato" panose="020F0502020204030203" pitchFamily="34" charset="0"/>
                <a:sym typeface="Lato" panose="020F0502020204030203" pitchFamily="34" charset="0"/>
              </a:rPr>
              <a:t>Физические, интеллектуальные, трудовые ресурсы, финансовые?</a:t>
            </a:r>
            <a:endParaRPr lang="ru-RU" sz="3600" dirty="0">
              <a:solidFill>
                <a:schemeClr val="tx1"/>
              </a:solidFill>
              <a:latin typeface="Lato Light" panose="020F0302020204030203" pitchFamily="34" charset="0"/>
              <a:ea typeface="Lato" panose="020F0502020204030203" pitchFamily="34" charset="0"/>
              <a:cs typeface="Lato" panose="020F0502020204030203" pitchFamily="34" charset="0"/>
              <a:sym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9127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ster #5">
  <a:themeElements>
    <a:clrScheme name="">
      <a:dk1>
        <a:srgbClr val="000000"/>
      </a:dk1>
      <a:lt1>
        <a:srgbClr val="F1F1F1"/>
      </a:lt1>
      <a:dk2>
        <a:srgbClr val="000000"/>
      </a:dk2>
      <a:lt2>
        <a:srgbClr val="808080"/>
      </a:lt2>
      <a:accent1>
        <a:srgbClr val="52BEB0"/>
      </a:accent1>
      <a:accent2>
        <a:srgbClr val="333399"/>
      </a:accent2>
      <a:accent3>
        <a:srgbClr val="F7F7F7"/>
      </a:accent3>
      <a:accent4>
        <a:srgbClr val="000000"/>
      </a:accent4>
      <a:accent5>
        <a:srgbClr val="B3DBD4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ter #5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Master #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Pages>0</Pages>
  <Words>259</Words>
  <Characters>0</Characters>
  <Application>Microsoft Office PowerPoint</Application>
  <PresentationFormat>Произвольный</PresentationFormat>
  <Lines>0</Lines>
  <Paragraphs>33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Dotum</vt:lpstr>
      <vt:lpstr>Aleo</vt:lpstr>
      <vt:lpstr>Arial</vt:lpstr>
      <vt:lpstr>Calibri</vt:lpstr>
      <vt:lpstr>Gill Sans</vt:lpstr>
      <vt:lpstr>Lato</vt:lpstr>
      <vt:lpstr>Lato Light</vt:lpstr>
      <vt:lpstr>Times New Roman</vt:lpstr>
      <vt:lpstr>ヒラギノ角ゴ ProN W3</vt:lpstr>
      <vt:lpstr>Master #5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contact@improvepresentation.com</dc:creator>
  <cp:lastModifiedBy>Windows</cp:lastModifiedBy>
  <cp:revision>89</cp:revision>
  <dcterms:modified xsi:type="dcterms:W3CDTF">2019-03-17T19:38:01Z</dcterms:modified>
</cp:coreProperties>
</file>